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93" r:id="rId10"/>
    <p:sldId id="265" r:id="rId11"/>
    <p:sldId id="266" r:id="rId12"/>
    <p:sldId id="267" r:id="rId13"/>
    <p:sldId id="268" r:id="rId14"/>
    <p:sldId id="276" r:id="rId15"/>
    <p:sldId id="271" r:id="rId16"/>
    <p:sldId id="272" r:id="rId17"/>
    <p:sldId id="273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77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reports/9978c660-cf43-4666-9e75-0c809982e788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reports/9978c660-cf43-4666-9e75-0c809982e788/ReportSection4e783fb7cb7ab7a24c1c?pbi_source=PowerPoint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p.powerbi.com/reports/9978c660-cf43-4666-9e75-0c809982e788/ReportSection3201e1482a7d7eb2632a?pbi_source=PowerPoint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owerbi.com/reports/9978c660-cf43-4666-9e75-0c809982e788/ReportSection6e71829b13d908a4ba65?pbi_source=PowerPoint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p.powerbi.com/reports/9978c660-cf43-4666-9e75-0c809982e788/ReportSectiondfa89f4c0edbde11207d?pbi_source=PowerPoint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pp.powerbi.com/reports/9978c660-cf43-4666-9e75-0c809982e788/ReportSectionf5b4fbfbb4cdec042a09?pbi_source=PowerPoint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pp.powerbi.com/reports/9978c660-cf43-4666-9e75-0c809982e788/ReportSectionfb7d3acc6849007e2c37?pbi_source=PowerPoint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.powerbi.com/reports/9978c660-cf43-4666-9e75-0c809982e788/ReportSectiona50059c90ed06190be50?pbi_source=PowerPoint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.powerbi.com/reports/9978c660-cf43-4666-9e75-0c809982e788/ReportSectionfb9094c37e917b767950?pbi_source=PowerPoint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9978c660-cf43-4666-9e75-0c809982e788/ReportSection56f7ccc68615b560dd05?pbi_source=PowerPoin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9978c660-cf43-4666-9e75-0c809982e788/ReportSectionadb4ae1b572122680888?pbi_source=PowerPoint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9978c660-cf43-4666-9e75-0c809982e788/ReportSection?pbi_source=PowerPoint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9978c660-cf43-4666-9e75-0c809982e788/ReportSectionff00330c1450c50b0008?pbi_source=PowerPoint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reports/9978c660-cf43-4666-9e75-0c809982e788/ReportSection64a4c9b11ab45a1625c1?pbi_source=PowerPoin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reports/9978c660-cf43-4666-9e75-0c809982e788/ReportSection2174f932a4ee7e70b274?pbi_source=PowerPoint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>
                <a:solidFill>
                  <a:srgbClr val="F3C910"/>
                </a:solidFill>
              </a:rPr>
              <a:t>Hunger_in_US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6/19/2020 3:25:39 AM Central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6/19/2020 3:07:13 AM Central Standard Time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3D122-6AE6-4852-B28E-6FD16154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76325"/>
          </a:xfrm>
        </p:spPr>
        <p:txBody>
          <a:bodyPr/>
          <a:lstStyle/>
          <a:p>
            <a:r>
              <a:rPr lang="en-US" dirty="0"/>
              <a:t>Levels of distance from a Supermarket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082302-19AF-4251-B222-C0080F217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025" y="457201"/>
            <a:ext cx="6305550" cy="533709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70A25-C13E-454E-9639-03FCBBFCB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09725"/>
            <a:ext cx="3932237" cy="3895725"/>
          </a:xfrm>
        </p:spPr>
        <p:txBody>
          <a:bodyPr/>
          <a:lstStyle/>
          <a:p>
            <a:r>
              <a:rPr lang="en-US" sz="1800" dirty="0"/>
              <a:t>Low Access Census Tracts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Population Count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 Population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/>
              <a:t>Any distance from Food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Poverty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r>
              <a:rPr lang="en-US" sz="2000" dirty="0"/>
              <a:t>SNAP Recipients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 units one mile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 units half mile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8369A4-6E5E-43B2-9B12-B1FE5A7B7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21667"/>
              </p:ext>
            </p:extLst>
          </p:nvPr>
        </p:nvGraphicFramePr>
        <p:xfrm>
          <a:off x="839787" y="5661771"/>
          <a:ext cx="10618787" cy="1159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1931">
                  <a:extLst>
                    <a:ext uri="{9D8B030D-6E8A-4147-A177-3AD203B41FA5}">
                      <a16:colId xmlns:a16="http://schemas.microsoft.com/office/drawing/2014/main" val="1649077226"/>
                    </a:ext>
                  </a:extLst>
                </a:gridCol>
                <a:gridCol w="4830944">
                  <a:extLst>
                    <a:ext uri="{9D8B030D-6E8A-4147-A177-3AD203B41FA5}">
                      <a16:colId xmlns:a16="http://schemas.microsoft.com/office/drawing/2014/main" val="1547779977"/>
                    </a:ext>
                  </a:extLst>
                </a:gridCol>
                <a:gridCol w="4765912">
                  <a:extLst>
                    <a:ext uri="{9D8B030D-6E8A-4147-A177-3AD203B41FA5}">
                      <a16:colId xmlns:a16="http://schemas.microsoft.com/office/drawing/2014/main" val="3043773858"/>
                    </a:ext>
                  </a:extLst>
                </a:gridCol>
              </a:tblGrid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Field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LongName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2693013638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LAPOP1_10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population at 1 mile for urban areas and 10 miles for rural areas,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Population count beyond 1 mile for urban areas or 10 miles for rural areas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1764817627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LAPOP05_10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population at 1/2 mile for urban areas and 10 miles for rural areas,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Population count beyond 1/2 mile for urban areas or 10 miles for rural areas from supermarket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1493634359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LAPOP1_20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Low access, population at 1 mile for urban areas and 20 miles for rural areas, 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Population count beyond 1 mile for urban areas or 20 miles for rural areas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503260241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LALOWI1_10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Low access, low-income population at 1 mile for urban areas and 10 miles for rural areas, number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income population count beyond 1 mile for urban areas or 10 miles for rural areas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2795675958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LALOWI05_10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low-income population at 1/2 mile for urban areas and 10 miles for rural areas,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income population count beyond 1/2 mile for urban areas or 10 miles for rural areas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4141619270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LALOWI1_20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low-income population at 1 mile for urban areas and 20 miles for rural areas,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income population count beyond 1 mile for urban areas or 20 miles for rural areas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960632915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lapophalf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population at 1/2 mile,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Population count beyond 1/2 mile from supermarket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3031561577"/>
                  </a:ext>
                </a:extLst>
              </a:tr>
              <a:tr h="9646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lasnap1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Low access, housing units receiving SNAP benefits at 1 mile,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Housing units receiving SNAP benefits count beyond 1 mile from supermarket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00" marR="6900" marT="6900" marB="0" anchor="b"/>
                </a:tc>
                <a:extLst>
                  <a:ext uri="{0D108BD9-81ED-4DB2-BD59-A6C34878D82A}">
                    <a16:rowId xmlns:a16="http://schemas.microsoft.com/office/drawing/2014/main" val="1128685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06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E02E25-F4B9-40E5-BA6D-60807A70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64" y="0"/>
            <a:ext cx="103556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1651BC7-AB41-4017-8071-13676E9C4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9057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E31EA-5D86-4ADB-BDAE-3B670C7A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2010 Census tracts correlation by Demographics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FB5720-AC75-4B18-BC3D-11EE3E28F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Census tracts group for 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SNAP benefits 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Low Income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Poverty Rate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Household with No Vehicle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Black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Households reporting multi-race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correlate with Hispanic</a:t>
            </a:r>
          </a:p>
          <a:p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Power BI has State filters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125569B4-E47D-4BED-9ED0-2A1F442E9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1" r="-1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545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A849E7-2B58-4EFF-BBDB-4FDFCFED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83" y="0"/>
            <a:ext cx="11318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690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361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2010 Census tracts correlation by Demographics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Levels of distance from a Supermarket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Rumsey</dc:creator>
  <cp:lastModifiedBy>Ann Rumsey</cp:lastModifiedBy>
  <cp:revision>6</cp:revision>
  <dcterms:created xsi:type="dcterms:W3CDTF">2020-06-19T21:20:59Z</dcterms:created>
  <dcterms:modified xsi:type="dcterms:W3CDTF">2020-06-20T06:49:53Z</dcterms:modified>
</cp:coreProperties>
</file>